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5"/>
  </p:sldMasterIdLst>
  <p:notesMasterIdLst>
    <p:notesMasterId r:id="rId21"/>
  </p:notesMasterIdLst>
  <p:sldIdLst>
    <p:sldId id="293" r:id="rId6"/>
    <p:sldId id="390" r:id="rId7"/>
    <p:sldId id="351" r:id="rId8"/>
    <p:sldId id="385" r:id="rId9"/>
    <p:sldId id="389" r:id="rId10"/>
    <p:sldId id="377" r:id="rId11"/>
    <p:sldId id="391" r:id="rId12"/>
    <p:sldId id="392" r:id="rId13"/>
    <p:sldId id="381" r:id="rId14"/>
    <p:sldId id="382" r:id="rId15"/>
    <p:sldId id="383" r:id="rId16"/>
    <p:sldId id="384" r:id="rId17"/>
    <p:sldId id="388" r:id="rId18"/>
    <p:sldId id="386" r:id="rId19"/>
    <p:sldId id="387" r:id="rId20"/>
  </p:sldIdLst>
  <p:sldSz cx="9144000" cy="5143500" type="screen16x9"/>
  <p:notesSz cx="6797675" cy="9928225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4" autoAdjust="0"/>
    <p:restoredTop sz="83106" autoAdjust="0"/>
  </p:normalViewPr>
  <p:slideViewPr>
    <p:cSldViewPr>
      <p:cViewPr varScale="1">
        <p:scale>
          <a:sx n="107" d="100"/>
          <a:sy n="107" d="100"/>
        </p:scale>
        <p:origin x="552" y="63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405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5A00B1-D5B3-439F-9939-CC43F4EC4D65}" type="datetimeFigureOut">
              <a:rPr lang="en-GB" smtClean="0"/>
              <a:t>12/09/2018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EDB30-99F4-4504-B9BE-3BC0C3D0F3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69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EDB30-99F4-4504-B9BE-3BC0C3D0F33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123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By end of Cohort 3 projects – over 10 years+ of investment in skills and traineeships across</a:t>
            </a:r>
            <a:r>
              <a:rPr lang="en-GB" baseline="0" dirty="0" smtClean="0"/>
              <a:t> the heritage sector</a:t>
            </a:r>
          </a:p>
          <a:p>
            <a:r>
              <a:rPr lang="en-GB" baseline="0" dirty="0" smtClean="0"/>
              <a:t>Investment in skills across our grants programme, plus Skills for the Future</a:t>
            </a:r>
          </a:p>
          <a:p>
            <a:r>
              <a:rPr lang="en-GB" baseline="0" dirty="0" smtClean="0"/>
              <a:t>Investment in projects large and small across the UK</a:t>
            </a:r>
          </a:p>
          <a:p>
            <a:r>
              <a:rPr lang="en-GB" baseline="0" dirty="0" smtClean="0"/>
              <a:t>Knowledge base of experience and evaluation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EDB30-99F4-4504-B9BE-3BC0C3D0F33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042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D7E5-C34B-4F99-880F-AC5735165096}" type="datetimeFigureOut">
              <a:rPr lang="en-GB" smtClean="0"/>
              <a:t>12/09/2018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6743-2970-47DE-8CEF-CC1307193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0516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-20538"/>
            <a:ext cx="7886700" cy="994172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69219"/>
            <a:ext cx="7886700" cy="326350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D7E5-C34B-4F99-880F-AC5735165096}" type="datetimeFigureOut">
              <a:rPr lang="en-GB" smtClean="0"/>
              <a:t>12/09/2018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6743-2970-47DE-8CEF-CC1307193538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5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214" y="-66279"/>
            <a:ext cx="1136272" cy="90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828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D7E5-C34B-4F99-880F-AC5735165096}" type="datetimeFigureOut">
              <a:rPr lang="en-GB" smtClean="0"/>
              <a:t>12/09/2018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6743-2970-47DE-8CEF-CC1307193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113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D7E5-C34B-4F99-880F-AC5735165096}" type="datetimeFigureOut">
              <a:rPr lang="en-GB" smtClean="0"/>
              <a:t>12/09/2018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6743-2970-47DE-8CEF-CC1307193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105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D7E5-C34B-4F99-880F-AC5735165096}" type="datetimeFigureOut">
              <a:rPr lang="en-GB" smtClean="0"/>
              <a:t>12/09/2018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6743-2970-47DE-8CEF-CC1307193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963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D7E5-C34B-4F99-880F-AC5735165096}" type="datetimeFigureOut">
              <a:rPr lang="en-GB" smtClean="0"/>
              <a:t>12/09/2018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6743-2970-47DE-8CEF-CC1307193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442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D7E5-C34B-4F99-880F-AC5735165096}" type="datetimeFigureOut">
              <a:rPr lang="en-GB" smtClean="0"/>
              <a:t>12/09/2018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6743-2970-47DE-8CEF-CC1307193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340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D7E5-C34B-4F99-880F-AC5735165096}" type="datetimeFigureOut">
              <a:rPr lang="en-GB" smtClean="0"/>
              <a:t>12/09/2018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6743-2970-47DE-8CEF-CC1307193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8027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D7E5-C34B-4F99-880F-AC5735165096}" type="datetimeFigureOut">
              <a:rPr lang="en-GB" smtClean="0"/>
              <a:t>12/09/2018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6743-2970-47DE-8CEF-CC1307193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48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D7E5-C34B-4F99-880F-AC5735165096}" type="datetimeFigureOut">
              <a:rPr lang="en-GB" smtClean="0"/>
              <a:t>12/09/2018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6743-2970-47DE-8CEF-CC1307193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482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D7E5-C34B-4F99-880F-AC5735165096}" type="datetimeFigureOut">
              <a:rPr lang="en-GB" smtClean="0"/>
              <a:t>12/09/2018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6743-2970-47DE-8CEF-CC1307193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5151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DD7E5-C34B-4F99-880F-AC5735165096}" type="datetimeFigureOut">
              <a:rPr lang="en-GB" smtClean="0"/>
              <a:t>12/09/2018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86743-2970-47DE-8CEF-CC1307193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13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bg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251520" y="1059582"/>
            <a:ext cx="7848872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2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2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2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2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alt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Rural skills training to sustain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rural communities</a:t>
            </a:r>
          </a:p>
          <a:p>
            <a:pPr algn="ctr" eaLnBrk="1" hangingPunct="1">
              <a:lnSpc>
                <a:spcPct val="90000"/>
              </a:lnSpc>
            </a:pPr>
            <a:endParaRPr lang="en-US" altLang="en-US" sz="3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40152" y="2355726"/>
            <a:ext cx="41044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Emma Stagg, </a:t>
            </a:r>
          </a:p>
          <a:p>
            <a:r>
              <a:rPr lang="en-GB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 Adviser, Skills </a:t>
            </a:r>
          </a:p>
          <a:p>
            <a:endParaRPr lang="en-GB" sz="2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emma.stagg@hlf.org.uk</a:t>
            </a:r>
            <a:endParaRPr lang="en-GB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GB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EmmaStagg</a:t>
            </a:r>
            <a:endParaRPr lang="en-GB" sz="2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SkillsfortheFuture</a:t>
            </a:r>
            <a:endParaRPr lang="en-GB" sz="2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dirty="0" smtClean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427734"/>
            <a:ext cx="5580509" cy="197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78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203598"/>
            <a:ext cx="7649180" cy="3263504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endParaRPr lang="en-GB" sz="2400" dirty="0"/>
          </a:p>
          <a:p>
            <a:r>
              <a:rPr lang="en-GB" sz="3200" dirty="0" smtClean="0"/>
              <a:t>Why?</a:t>
            </a:r>
          </a:p>
          <a:p>
            <a:r>
              <a:rPr lang="en-GB" sz="3200" dirty="0" smtClean="0"/>
              <a:t>What?</a:t>
            </a:r>
          </a:p>
          <a:p>
            <a:r>
              <a:rPr lang="en-GB" sz="3200" dirty="0" smtClean="0"/>
              <a:t>How?</a:t>
            </a:r>
            <a:endParaRPr lang="en-GB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9676" y="1181884"/>
            <a:ext cx="4340728" cy="324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73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353" y="123478"/>
            <a:ext cx="7886700" cy="994172"/>
          </a:xfrm>
        </p:spPr>
        <p:txBody>
          <a:bodyPr>
            <a:normAutofit/>
          </a:bodyPr>
          <a:lstStyle/>
          <a:p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HLF and Skills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400" dirty="0">
                <a:solidFill>
                  <a:srgbClr val="FFFFFF"/>
                </a:solidFill>
                <a:latin typeface="Arial" charset="0"/>
                <a:ea typeface="ＭＳ Ｐゴシック" pitchFamily="34" charset="-128"/>
              </a:rPr>
              <a:t>More than ever in these difficult times, HLF wants to focus on offering people skills that will give them a future career and at the same time meet the needs of the sector. I believe passionately that heritage can play a significant part in economic recovery.”</a:t>
            </a:r>
          </a:p>
          <a:p>
            <a:pPr marL="0" lvl="0" indent="0" algn="r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GB" sz="2400" dirty="0">
              <a:solidFill>
                <a:srgbClr val="FFFFFF"/>
              </a:solidFill>
              <a:latin typeface="Arial" charset="0"/>
              <a:ea typeface="ＭＳ Ｐゴシック" pitchFamily="34" charset="-128"/>
            </a:endParaRPr>
          </a:p>
          <a:p>
            <a:pPr marL="0" lvl="0" indent="0" algn="r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400" dirty="0">
                <a:solidFill>
                  <a:srgbClr val="FFFFFF"/>
                </a:solidFill>
                <a:latin typeface="Arial" charset="0"/>
                <a:ea typeface="ＭＳ Ｐゴシック" pitchFamily="34" charset="-128"/>
              </a:rPr>
              <a:t>Dame Jenny </a:t>
            </a:r>
            <a:r>
              <a:rPr lang="en-GB" sz="2400" dirty="0" err="1">
                <a:solidFill>
                  <a:srgbClr val="FFFFFF"/>
                </a:solidFill>
                <a:latin typeface="Arial" charset="0"/>
                <a:ea typeface="ＭＳ Ｐゴシック" pitchFamily="34" charset="-128"/>
              </a:rPr>
              <a:t>Abramsky</a:t>
            </a:r>
            <a:r>
              <a:rPr lang="en-GB" sz="2400" dirty="0">
                <a:solidFill>
                  <a:srgbClr val="FFFFFF"/>
                </a:solidFill>
                <a:latin typeface="Arial" charset="0"/>
                <a:ea typeface="ＭＳ Ｐゴシック" pitchFamily="34" charset="-128"/>
              </a:rPr>
              <a:t>, former Chair </a:t>
            </a:r>
          </a:p>
          <a:p>
            <a:pPr marL="0" lvl="0" indent="0" algn="r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400" dirty="0">
                <a:solidFill>
                  <a:srgbClr val="FFFFFF"/>
                </a:solidFill>
                <a:latin typeface="Arial" charset="0"/>
                <a:ea typeface="ＭＳ Ｐゴシック" pitchFamily="34" charset="-128"/>
              </a:rPr>
              <a:t>July 2009 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4752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</a:t>
            </a:r>
            <a:r>
              <a:rPr lang="en-GB" dirty="0" smtClean="0"/>
              <a:t>ural skills training…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812" y="1337056"/>
            <a:ext cx="7886700" cy="3263504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Some examples:</a:t>
            </a:r>
            <a:endParaRPr lang="en-GB" dirty="0"/>
          </a:p>
          <a:p>
            <a:endParaRPr lang="en-GB" dirty="0" smtClean="0"/>
          </a:p>
          <a:p>
            <a:r>
              <a:rPr lang="en-GB" dirty="0" smtClean="0"/>
              <a:t>Reed cutting</a:t>
            </a:r>
          </a:p>
          <a:p>
            <a:r>
              <a:rPr lang="en-GB" dirty="0" err="1" smtClean="0"/>
              <a:t>Millwrighting</a:t>
            </a:r>
            <a:endParaRPr lang="en-GB" dirty="0" smtClean="0"/>
          </a:p>
          <a:p>
            <a:r>
              <a:rPr lang="en-GB" dirty="0" smtClean="0"/>
              <a:t>Path making</a:t>
            </a:r>
          </a:p>
          <a:p>
            <a:r>
              <a:rPr lang="en-GB" dirty="0" smtClean="0"/>
              <a:t>Dry stone walling</a:t>
            </a:r>
          </a:p>
          <a:p>
            <a:r>
              <a:rPr lang="en-GB" dirty="0" smtClean="0"/>
              <a:t>Hedge laying</a:t>
            </a:r>
          </a:p>
          <a:p>
            <a:r>
              <a:rPr lang="en-GB" dirty="0" smtClean="0"/>
              <a:t>Coppicing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208" y="1107249"/>
            <a:ext cx="1975275" cy="34933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1206" y="1491630"/>
            <a:ext cx="3286029" cy="232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93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…to </a:t>
            </a:r>
            <a:r>
              <a:rPr lang="en-GB" b="1" dirty="0" smtClean="0"/>
              <a:t>sustain</a:t>
            </a:r>
            <a:r>
              <a:rPr lang="en-GB" dirty="0" smtClean="0"/>
              <a:t> rural communities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15566"/>
            <a:ext cx="4176464" cy="3717157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Transferable skills</a:t>
            </a:r>
          </a:p>
          <a:p>
            <a:r>
              <a:rPr lang="en-GB" dirty="0" smtClean="0"/>
              <a:t>Supporting enterprise</a:t>
            </a:r>
          </a:p>
          <a:p>
            <a:r>
              <a:rPr lang="en-GB" dirty="0" smtClean="0"/>
              <a:t>Self-employment</a:t>
            </a:r>
          </a:p>
          <a:p>
            <a:r>
              <a:rPr lang="en-GB" dirty="0" smtClean="0"/>
              <a:t>Resources and equipment</a:t>
            </a:r>
          </a:p>
          <a:p>
            <a:r>
              <a:rPr lang="en-GB" dirty="0" smtClean="0"/>
              <a:t>Creating jobs where people live</a:t>
            </a:r>
          </a:p>
          <a:p>
            <a:r>
              <a:rPr lang="en-GB" dirty="0" smtClean="0"/>
              <a:t>Networks and partnerships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203598"/>
            <a:ext cx="4164453" cy="278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87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69219"/>
            <a:ext cx="5400600" cy="3263504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Awareness of heritage skills or careers</a:t>
            </a:r>
          </a:p>
          <a:p>
            <a:r>
              <a:rPr lang="en-GB" dirty="0" smtClean="0"/>
              <a:t>Local training providers</a:t>
            </a:r>
          </a:p>
          <a:p>
            <a:r>
              <a:rPr lang="en-GB" dirty="0" smtClean="0"/>
              <a:t>Local recruitment</a:t>
            </a:r>
          </a:p>
          <a:p>
            <a:r>
              <a:rPr lang="en-GB" dirty="0" smtClean="0"/>
              <a:t>Transport and accessibility</a:t>
            </a:r>
          </a:p>
          <a:p>
            <a:r>
              <a:rPr lang="en-GB" dirty="0" smtClean="0"/>
              <a:t>Career progression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1396" y="1203598"/>
            <a:ext cx="2348332" cy="35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09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And opportunities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69219"/>
            <a:ext cx="3672408" cy="3263504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Apprenticeships</a:t>
            </a:r>
          </a:p>
          <a:p>
            <a:r>
              <a:rPr lang="en-GB" dirty="0" smtClean="0"/>
              <a:t>Traineeships</a:t>
            </a:r>
          </a:p>
          <a:p>
            <a:r>
              <a:rPr lang="en-GB" dirty="0" smtClean="0"/>
              <a:t>Work experience</a:t>
            </a:r>
          </a:p>
          <a:p>
            <a:r>
              <a:rPr lang="en-GB" dirty="0" smtClean="0"/>
              <a:t>T-Level qualifications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012" y="1203598"/>
            <a:ext cx="4293096" cy="321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70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23478"/>
            <a:ext cx="7886700" cy="1152128"/>
          </a:xfrm>
        </p:spPr>
        <p:txBody>
          <a:bodyPr>
            <a:normAutofit/>
          </a:bodyPr>
          <a:lstStyle/>
          <a:p>
            <a:r>
              <a:rPr lang="en-GB" dirty="0"/>
              <a:t>Water, Mills &amp; </a:t>
            </a:r>
            <a:r>
              <a:rPr lang="en-GB" dirty="0" smtClean="0"/>
              <a:t>Marshes</a:t>
            </a:r>
            <a:r>
              <a:rPr lang="en-GB" sz="2800" dirty="0" smtClean="0"/>
              <a:t>, The Broads</a:t>
            </a:r>
            <a:br>
              <a:rPr lang="en-GB" sz="2800" dirty="0" smtClean="0"/>
            </a:br>
            <a:r>
              <a:rPr lang="en-GB" sz="2800" dirty="0" smtClean="0"/>
              <a:t>Authority</a:t>
            </a:r>
            <a:endParaRPr lang="en-GB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88024" y="1491630"/>
            <a:ext cx="3853006" cy="315190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93842" y="1419622"/>
            <a:ext cx="4350166" cy="3222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endParaRPr lang="en-GB" sz="2100" dirty="0" smtClean="0">
              <a:solidFill>
                <a:prstClr val="white"/>
              </a:solidFill>
            </a:endParaRPr>
          </a:p>
          <a:p>
            <a:pPr marL="171450" lvl="0" indent="-17145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GB" sz="2100" dirty="0" smtClean="0">
                <a:solidFill>
                  <a:prstClr val="white"/>
                </a:solidFill>
              </a:rPr>
              <a:t>Careers </a:t>
            </a:r>
            <a:r>
              <a:rPr lang="en-GB" sz="2100" dirty="0">
                <a:solidFill>
                  <a:prstClr val="white"/>
                </a:solidFill>
              </a:rPr>
              <a:t>in heritage construction </a:t>
            </a:r>
          </a:p>
          <a:p>
            <a:pPr marL="171450" lvl="0" indent="-17145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prstClr val="white"/>
                </a:solidFill>
              </a:rPr>
              <a:t>Introduction to Heritage Skills in Construction (Level 2</a:t>
            </a:r>
            <a:r>
              <a:rPr lang="en-GB" sz="2100" dirty="0" smtClean="0">
                <a:solidFill>
                  <a:prstClr val="white"/>
                </a:solidFill>
              </a:rPr>
              <a:t>), </a:t>
            </a:r>
            <a:r>
              <a:rPr lang="en-GB" sz="2100" dirty="0">
                <a:solidFill>
                  <a:prstClr val="white"/>
                </a:solidFill>
              </a:rPr>
              <a:t>City College </a:t>
            </a:r>
            <a:r>
              <a:rPr lang="en-GB" sz="2100" dirty="0" smtClean="0">
                <a:solidFill>
                  <a:prstClr val="white"/>
                </a:solidFill>
              </a:rPr>
              <a:t>Norwich</a:t>
            </a:r>
          </a:p>
          <a:p>
            <a:pPr marL="171450" lvl="0" indent="-17145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GB" sz="2100" dirty="0" smtClean="0">
                <a:solidFill>
                  <a:prstClr val="white"/>
                </a:solidFill>
              </a:rPr>
              <a:t>400 students </a:t>
            </a:r>
            <a:endParaRPr lang="en-GB" sz="2100" dirty="0">
              <a:solidFill>
                <a:prstClr val="white"/>
              </a:solidFill>
            </a:endParaRPr>
          </a:p>
          <a:p>
            <a:pPr lvl="0">
              <a:lnSpc>
                <a:spcPct val="90000"/>
              </a:lnSpc>
              <a:spcBef>
                <a:spcPts val="750"/>
              </a:spcBef>
            </a:pPr>
            <a:endParaRPr lang="en-GB" sz="2100" dirty="0" smtClean="0">
              <a:solidFill>
                <a:prstClr val="white"/>
              </a:solidFill>
            </a:endParaRPr>
          </a:p>
          <a:p>
            <a:pPr lvl="0">
              <a:lnSpc>
                <a:spcPct val="90000"/>
              </a:lnSpc>
              <a:spcBef>
                <a:spcPts val="750"/>
              </a:spcBef>
            </a:pPr>
            <a:r>
              <a:rPr lang="en-GB" sz="2100" dirty="0" smtClean="0">
                <a:solidFill>
                  <a:prstClr val="white"/>
                </a:solidFill>
              </a:rPr>
              <a:t>https</a:t>
            </a:r>
            <a:r>
              <a:rPr lang="en-GB" sz="2100" dirty="0">
                <a:solidFill>
                  <a:prstClr val="white"/>
                </a:solidFill>
              </a:rPr>
              <a:t>://</a:t>
            </a:r>
            <a:r>
              <a:rPr lang="en-GB" sz="2100" dirty="0" smtClean="0">
                <a:solidFill>
                  <a:prstClr val="white"/>
                </a:solidFill>
              </a:rPr>
              <a:t>youtu.be/VMla31J17mA      </a:t>
            </a:r>
            <a:endParaRPr lang="en-GB" sz="21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76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3844"/>
            <a:ext cx="8191822" cy="994172"/>
          </a:xfrm>
        </p:spPr>
        <p:txBody>
          <a:bodyPr>
            <a:normAutofit/>
          </a:bodyPr>
          <a:lstStyle/>
          <a:p>
            <a:r>
              <a:rPr lang="en-GB" dirty="0" smtClean="0"/>
              <a:t>The Mountains and the People</a:t>
            </a:r>
            <a:br>
              <a:rPr lang="en-GB" dirty="0" smtClean="0"/>
            </a:br>
            <a:r>
              <a:rPr lang="en-GB" sz="2700" dirty="0" smtClean="0"/>
              <a:t>Outdoor Access Trust for Scotland</a:t>
            </a:r>
            <a:endParaRPr lang="en-GB" sz="27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148064" y="1582315"/>
            <a:ext cx="3886200" cy="283731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81990" y="1582315"/>
            <a:ext cx="4178042" cy="3263504"/>
          </a:xfrm>
        </p:spPr>
        <p:txBody>
          <a:bodyPr>
            <a:normAutofit/>
          </a:bodyPr>
          <a:lstStyle/>
          <a:p>
            <a:endParaRPr lang="en-GB" dirty="0" smtClean="0"/>
          </a:p>
          <a:p>
            <a:r>
              <a:rPr lang="en-GB" dirty="0" smtClean="0"/>
              <a:t>Upland Path Worker training</a:t>
            </a:r>
          </a:p>
          <a:p>
            <a:r>
              <a:rPr lang="en-GB" dirty="0" smtClean="0"/>
              <a:t>6-month paid training opportunities</a:t>
            </a:r>
          </a:p>
          <a:p>
            <a:r>
              <a:rPr lang="en-GB" dirty="0" smtClean="0"/>
              <a:t>Progression into employment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https</a:t>
            </a:r>
            <a:r>
              <a:rPr lang="en-GB" dirty="0"/>
              <a:t>://vimeo.com/268583782</a:t>
            </a:r>
          </a:p>
        </p:txBody>
      </p:sp>
    </p:spTree>
    <p:extLst>
      <p:ext uri="{BB962C8B-B14F-4D97-AF65-F5344CB8AC3E}">
        <p14:creationId xmlns:p14="http://schemas.microsoft.com/office/powerpoint/2010/main" val="356607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3844"/>
            <a:ext cx="8191822" cy="994172"/>
          </a:xfrm>
        </p:spPr>
        <p:txBody>
          <a:bodyPr>
            <a:normAutofit/>
          </a:bodyPr>
          <a:lstStyle/>
          <a:p>
            <a:r>
              <a:rPr lang="en-GB" dirty="0" err="1" smtClean="0"/>
              <a:t>Rusland</a:t>
            </a:r>
            <a:r>
              <a:rPr lang="en-GB" dirty="0" smtClean="0"/>
              <a:t> Horizons</a:t>
            </a:r>
            <a:br>
              <a:rPr lang="en-GB" dirty="0" smtClean="0"/>
            </a:br>
            <a:r>
              <a:rPr lang="en-GB" sz="2700" dirty="0" smtClean="0"/>
              <a:t>Lake District National Park Authority </a:t>
            </a:r>
            <a:endParaRPr lang="en-GB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552" y="1369219"/>
            <a:ext cx="3975298" cy="3263504"/>
          </a:xfrm>
        </p:spPr>
        <p:txBody>
          <a:bodyPr>
            <a:normAutofit lnSpcReduction="10000"/>
          </a:bodyPr>
          <a:lstStyle/>
          <a:p>
            <a:endParaRPr lang="en-GB" dirty="0" smtClean="0"/>
          </a:p>
          <a:p>
            <a:r>
              <a:rPr lang="en-GB" dirty="0" smtClean="0"/>
              <a:t>Valley Futures Apprentices</a:t>
            </a:r>
          </a:p>
          <a:p>
            <a:r>
              <a:rPr lang="en-GB" dirty="0" smtClean="0"/>
              <a:t>Level 2 </a:t>
            </a:r>
            <a:r>
              <a:rPr lang="en-GB" dirty="0"/>
              <a:t>&amp;</a:t>
            </a:r>
            <a:r>
              <a:rPr lang="en-GB" dirty="0" smtClean="0"/>
              <a:t> 3 Environmental Conservation</a:t>
            </a:r>
          </a:p>
          <a:p>
            <a:r>
              <a:rPr lang="en-GB" dirty="0" smtClean="0"/>
              <a:t>18 months</a:t>
            </a:r>
          </a:p>
          <a:p>
            <a:r>
              <a:rPr lang="en-GB" dirty="0" err="1" smtClean="0"/>
              <a:t>Askham</a:t>
            </a:r>
            <a:r>
              <a:rPr lang="en-GB" dirty="0" smtClean="0"/>
              <a:t> Bryan College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/>
              <a:t>https://</a:t>
            </a:r>
            <a:r>
              <a:rPr lang="en-GB" dirty="0" smtClean="0"/>
              <a:t>youtu.be/aNuca4SnyU4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8" t="29644" r="26375" b="10157"/>
          <a:stretch/>
        </p:blipFill>
        <p:spPr>
          <a:xfrm>
            <a:off x="4644008" y="1452799"/>
            <a:ext cx="4680520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5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3844"/>
            <a:ext cx="8119814" cy="994172"/>
          </a:xfrm>
        </p:spPr>
        <p:txBody>
          <a:bodyPr>
            <a:normAutofit/>
          </a:bodyPr>
          <a:lstStyle/>
          <a:p>
            <a:r>
              <a:rPr lang="en-GB" dirty="0" smtClean="0"/>
              <a:t>Transforming Textile Traditions</a:t>
            </a:r>
            <a:br>
              <a:rPr lang="en-GB" dirty="0" smtClean="0"/>
            </a:br>
            <a:r>
              <a:rPr lang="en-GB" sz="2700" dirty="0" err="1" smtClean="0"/>
              <a:t>Uist</a:t>
            </a:r>
            <a:r>
              <a:rPr lang="en-GB" sz="2700" dirty="0" smtClean="0"/>
              <a:t> Wool</a:t>
            </a:r>
            <a:endParaRPr lang="en-GB" sz="27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50" y="1784183"/>
            <a:ext cx="4028400" cy="2700000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860032" y="1491631"/>
            <a:ext cx="3655318" cy="3141092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Wool working traditions in the Outer Hebrides</a:t>
            </a:r>
          </a:p>
          <a:p>
            <a:r>
              <a:rPr lang="en-GB" dirty="0" smtClean="0"/>
              <a:t>New heritage skills for local people through paid traineeships</a:t>
            </a:r>
          </a:p>
          <a:p>
            <a:r>
              <a:rPr lang="en-GB" dirty="0" smtClean="0"/>
              <a:t>Supporting a viable community enterprise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381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Beyond Graffiti</a:t>
            </a:r>
            <a:br>
              <a:rPr lang="en-GB" dirty="0" smtClean="0"/>
            </a:br>
            <a:r>
              <a:rPr lang="en-GB" sz="2700" dirty="0" smtClean="0"/>
              <a:t>The Milestone Society</a:t>
            </a:r>
            <a:endParaRPr lang="en-GB" sz="27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74998" y="1370013"/>
            <a:ext cx="3393504" cy="326231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29150" y="1491629"/>
            <a:ext cx="3886200" cy="3141093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100 young people introduced to stone and carving in the local landscape</a:t>
            </a:r>
          </a:p>
          <a:p>
            <a:r>
              <a:rPr lang="en-GB" dirty="0" smtClean="0"/>
              <a:t>Partnership with college, council, Master Waller, sculptors, local quarry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https</a:t>
            </a:r>
            <a:r>
              <a:rPr lang="en-GB" dirty="0"/>
              <a:t>://youtu.be/0JwREVwVmRU</a:t>
            </a:r>
          </a:p>
        </p:txBody>
      </p:sp>
    </p:spTree>
    <p:extLst>
      <p:ext uri="{BB962C8B-B14F-4D97-AF65-F5344CB8AC3E}">
        <p14:creationId xmlns:p14="http://schemas.microsoft.com/office/powerpoint/2010/main" val="5196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National Training Bursary Project</a:t>
            </a:r>
            <a:br>
              <a:rPr lang="en-GB" dirty="0" smtClean="0"/>
            </a:br>
            <a:r>
              <a:rPr lang="en-GB" sz="2700" dirty="0" smtClean="0"/>
              <a:t>Dry Stone Walling Association</a:t>
            </a:r>
            <a:endParaRPr lang="en-GB" sz="27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87" y="1658144"/>
            <a:ext cx="3590925" cy="2686050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29150" y="1851671"/>
            <a:ext cx="3886200" cy="2781052"/>
          </a:xfrm>
        </p:spPr>
        <p:txBody>
          <a:bodyPr/>
          <a:lstStyle/>
          <a:p>
            <a:r>
              <a:rPr lang="en-GB" dirty="0" smtClean="0"/>
              <a:t>Increasing diversity within the dry stone walling sector</a:t>
            </a:r>
          </a:p>
          <a:p>
            <a:r>
              <a:rPr lang="en-GB" dirty="0" smtClean="0"/>
              <a:t>12 month placements with further 6 month support into employment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116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Handing on the Heritage Baton</a:t>
            </a:r>
            <a:br>
              <a:rPr lang="en-GB" dirty="0" smtClean="0"/>
            </a:br>
            <a:r>
              <a:rPr lang="en-GB" sz="2700" dirty="0" smtClean="0"/>
              <a:t>Chiltern Open Air Museum</a:t>
            </a:r>
            <a:endParaRPr lang="en-GB" sz="27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542668"/>
            <a:ext cx="3886200" cy="2917002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29150" y="1923677"/>
            <a:ext cx="3886200" cy="1944217"/>
          </a:xfrm>
        </p:spPr>
        <p:txBody>
          <a:bodyPr/>
          <a:lstStyle/>
          <a:p>
            <a:r>
              <a:rPr lang="en-GB" dirty="0" smtClean="0"/>
              <a:t>Museum setting</a:t>
            </a:r>
          </a:p>
          <a:p>
            <a:r>
              <a:rPr lang="en-GB" dirty="0" smtClean="0"/>
              <a:t>Traditional farm heritage skills</a:t>
            </a:r>
          </a:p>
          <a:p>
            <a:r>
              <a:rPr lang="en-GB" dirty="0"/>
              <a:t>Rural Heritage traineeship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354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Moving Forward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69219"/>
            <a:ext cx="4104456" cy="3263504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Sharing learning more effectively</a:t>
            </a:r>
          </a:p>
          <a:p>
            <a:r>
              <a:rPr lang="en-GB" dirty="0" smtClean="0"/>
              <a:t>Supporting and resourcing training and apprenticeships</a:t>
            </a:r>
          </a:p>
          <a:p>
            <a:r>
              <a:rPr lang="en-GB" dirty="0"/>
              <a:t>Training led and delivered by a range of </a:t>
            </a:r>
            <a:r>
              <a:rPr lang="en-GB" dirty="0" smtClean="0"/>
              <a:t>partners</a:t>
            </a:r>
          </a:p>
          <a:p>
            <a:r>
              <a:rPr lang="en-GB" dirty="0" smtClean="0"/>
              <a:t>Ensure the offer is inclusive</a:t>
            </a:r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1635646"/>
            <a:ext cx="3942000" cy="26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0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8a6db1cb-ed3f-4fec-a3c8-e4ebe6c177a3" ContentTypeId="0x010100EAD4B8C29F8A7346A333F9E4E762FB2723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Operational" ma:contentTypeID="0x010100EAD4B8C29F8A7346A333F9E4E762FB272300F6F681843A2309468FED4DDAB7CDC122" ma:contentTypeVersion="3" ma:contentTypeDescription="Operational information. Not a HBC guide to a process - please see UserGuide" ma:contentTypeScope="" ma:versionID="53c516d3efb9da6d6b49c8a3e91fc7c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5A83E8F-8BC7-4F34-A11E-8C5D847F9F3B}"/>
</file>

<file path=customXml/itemProps2.xml><?xml version="1.0" encoding="utf-8"?>
<ds:datastoreItem xmlns:ds="http://schemas.openxmlformats.org/officeDocument/2006/customXml" ds:itemID="{85B8532E-2778-415F-900E-520DCD00F3BB}"/>
</file>

<file path=customXml/itemProps3.xml><?xml version="1.0" encoding="utf-8"?>
<ds:datastoreItem xmlns:ds="http://schemas.openxmlformats.org/officeDocument/2006/customXml" ds:itemID="{FDC440A0-0E2C-4D01-80B9-D3D524A4B64F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FD39546A-B551-48BD-8592-C349F1157B59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purl.org/dc/elements/1.1/"/>
    <ds:schemaRef ds:uri="ffb855fb-ae5d-4ec2-804a-83c91dd16565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6941</TotalTime>
  <Words>385</Words>
  <Application>Microsoft Office PowerPoint</Application>
  <PresentationFormat>On-screen Show (16:9)</PresentationFormat>
  <Paragraphs>101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ＭＳ Ｐゴシック</vt:lpstr>
      <vt:lpstr>Arial</vt:lpstr>
      <vt:lpstr>Calibri</vt:lpstr>
      <vt:lpstr>Century Gothic</vt:lpstr>
      <vt:lpstr>Gill Sans</vt:lpstr>
      <vt:lpstr>ヒラギノ角ゴ ProN W3</vt:lpstr>
      <vt:lpstr>Office Theme</vt:lpstr>
      <vt:lpstr>PowerPoint Presentation</vt:lpstr>
      <vt:lpstr>Overview</vt:lpstr>
      <vt:lpstr>HLF and Skills</vt:lpstr>
      <vt:lpstr>Rural skills training…</vt:lpstr>
      <vt:lpstr>…to sustain rural communities</vt:lpstr>
      <vt:lpstr>Challenges</vt:lpstr>
      <vt:lpstr>And opportunities</vt:lpstr>
      <vt:lpstr>Water, Mills &amp; Marshes, The Broads Authority</vt:lpstr>
      <vt:lpstr>The Mountains and the People Outdoor Access Trust for Scotland</vt:lpstr>
      <vt:lpstr>Rusland Horizons Lake District National Park Authority </vt:lpstr>
      <vt:lpstr>Transforming Textile Traditions Uist Wool</vt:lpstr>
      <vt:lpstr>Beyond Graffiti The Milestone Society</vt:lpstr>
      <vt:lpstr>National Training Bursary Project Dry Stone Walling Association</vt:lpstr>
      <vt:lpstr>Handing on the Heritage Baton Chiltern Open Air Museum</vt:lpstr>
      <vt:lpstr>Moving Forward</vt:lpstr>
    </vt:vector>
  </TitlesOfParts>
  <Company>hlf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 Young</dc:creator>
  <cp:lastModifiedBy>Emma Stagg</cp:lastModifiedBy>
  <cp:revision>373</cp:revision>
  <cp:lastPrinted>2017-05-16T13:26:11Z</cp:lastPrinted>
  <dcterms:created xsi:type="dcterms:W3CDTF">2017-02-20T10:54:25Z</dcterms:created>
  <dcterms:modified xsi:type="dcterms:W3CDTF">2018-09-12T07:59:22Z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0x010100EAD4B8C29F8A7346A333F9E4E762FB272300F6F681843A2309468FED4DDAB7CDC122</vt:lpwstr>
  </property>
  <property fmtid="{D5CDD505-2E9C-101B-9397-08002B2CF9AE}" pid="3" name="URL">
    <vt:lpwstr/>
  </property>
</Properties>
</file>